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3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3" r:id="rId11"/>
    <p:sldId id="334" r:id="rId12"/>
    <p:sldId id="316" r:id="rId13"/>
    <p:sldId id="32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25B00"/>
    <a:srgbClr val="EF8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Тарас\Desktop\Портрети працівників ЦПРПП на нову візитку (КОЛО)\Лого быле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25" y="332656"/>
            <a:ext cx="1404744" cy="1401037"/>
          </a:xfrm>
          <a:prstGeom prst="rect">
            <a:avLst/>
          </a:prstGeom>
          <a:noFill/>
          <a:effectLst>
            <a:glow rad="6477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80126" y="5085184"/>
            <a:ext cx="587424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 Кравчук, </a:t>
            </a:r>
          </a:p>
          <a:p>
            <a:pPr algn="r"/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 – методист комунальної установи «Дошкільний навчальний заклад № 3 </a:t>
            </a:r>
          </a:p>
          <a:p>
            <a:pPr algn="r"/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Вінницької міської ради»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80126" y="3717032"/>
            <a:ext cx="3333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Актуальне повідомлення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30069" y="1733693"/>
            <a:ext cx="51028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Сучасні дошкільнята в закладі дошкільної освіти </a:t>
            </a:r>
            <a:endParaRPr lang="ru-RU" sz="3600" b="1" i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40064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5902" y="1137528"/>
            <a:ext cx="3394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Звертайте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почуття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5902" y="2163514"/>
            <a:ext cx="4096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Використовуйте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короткі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формати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62473" y="109623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Опора на емоційний інтелект в освітній роботі з сучасними дошкільниками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87218" y="216730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Доцільно п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одава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порційно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коротких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запам'ятовуючих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фактів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врізалися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пам'ять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справляли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враження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знаходили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емоційний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відгук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60648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E25B00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800" b="1" i="1" dirty="0" err="1">
                <a:solidFill>
                  <a:srgbClr val="E25B00"/>
                </a:solidFill>
                <a:latin typeface="Times New Roman" pitchFamily="18" charset="0"/>
                <a:cs typeface="Times New Roman" pitchFamily="18" charset="0"/>
              </a:rPr>
              <a:t>спілкуватися</a:t>
            </a:r>
            <a:r>
              <a:rPr lang="ru-RU" sz="2800" b="1" i="1" dirty="0">
                <a:solidFill>
                  <a:srgbClr val="E25B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b="1" i="1" dirty="0" err="1">
                <a:solidFill>
                  <a:srgbClr val="E25B00"/>
                </a:solidFill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2800" b="1" i="1" dirty="0">
                <a:solidFill>
                  <a:srgbClr val="E25B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E25B00"/>
                </a:solidFill>
                <a:latin typeface="Times New Roman" pitchFamily="18" charset="0"/>
                <a:cs typeface="Times New Roman" pitchFamily="18" charset="0"/>
              </a:rPr>
              <a:t>покоління</a:t>
            </a:r>
            <a:r>
              <a:rPr lang="ru-RU" sz="2800" b="1" i="1" dirty="0">
                <a:solidFill>
                  <a:srgbClr val="E25B00"/>
                </a:solidFill>
                <a:latin typeface="Times New Roman" pitchFamily="18" charset="0"/>
                <a:cs typeface="Times New Roman" pitchFamily="18" charset="0"/>
              </a:rPr>
              <a:t> альфа?</a:t>
            </a:r>
            <a:endParaRPr lang="ru-RU" sz="2800" dirty="0"/>
          </a:p>
        </p:txBody>
      </p:sp>
      <p:pic>
        <p:nvPicPr>
          <p:cNvPr id="7" name="Picture 2" descr="C:\Users\User\Desktop\image_157251666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6574" y="2720817"/>
            <a:ext cx="3951909" cy="2642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esktop\logoped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064" y="4700292"/>
            <a:ext cx="3374198" cy="2033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\Desktop\levenia-lutsk1234-300x2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262" y="4176687"/>
            <a:ext cx="3744416" cy="2558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88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527" y="862846"/>
            <a:ext cx="3707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Рівноправність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чесність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стосунках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165973"/>
            <a:ext cx="22745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Підтримуйте </a:t>
            </a:r>
          </a:p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дитячі починання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4171" y="84253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прямі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вказівки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викличеуть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протест і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заперечення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Люблять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коли з ними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розмовляють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рівних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63240" y="2232718"/>
            <a:ext cx="54629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намагайтеся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загнати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льфа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вигадані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рамки, дозвольте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створювати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власний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комфортний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простір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User\Desktop\477071-u-yaki-igri-varto-gratisya-batkam-z-ditmi-poyasnyue-psiholo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9109" y="3573016"/>
            <a:ext cx="4177486" cy="2873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Топ-10 ігор для розвитку емоційного інтелекту | 4Mam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60291"/>
            <a:ext cx="3678825" cy="2973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43608" y="260648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E25B00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800" b="1" i="1" dirty="0" err="1">
                <a:solidFill>
                  <a:srgbClr val="E25B00"/>
                </a:solidFill>
                <a:latin typeface="Times New Roman" pitchFamily="18" charset="0"/>
                <a:cs typeface="Times New Roman" pitchFamily="18" charset="0"/>
              </a:rPr>
              <a:t>спілкуватися</a:t>
            </a:r>
            <a:r>
              <a:rPr lang="ru-RU" sz="2800" b="1" i="1" dirty="0">
                <a:solidFill>
                  <a:srgbClr val="E25B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b="1" i="1" dirty="0" err="1">
                <a:solidFill>
                  <a:srgbClr val="E25B00"/>
                </a:solidFill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2800" b="1" i="1" dirty="0">
                <a:solidFill>
                  <a:srgbClr val="E25B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E25B00"/>
                </a:solidFill>
                <a:latin typeface="Times New Roman" pitchFamily="18" charset="0"/>
                <a:cs typeface="Times New Roman" pitchFamily="18" charset="0"/>
              </a:rPr>
              <a:t>покоління</a:t>
            </a:r>
            <a:r>
              <a:rPr lang="ru-RU" sz="2800" b="1" i="1" dirty="0">
                <a:solidFill>
                  <a:srgbClr val="E25B00"/>
                </a:solidFill>
                <a:latin typeface="Times New Roman" pitchFamily="18" charset="0"/>
                <a:cs typeface="Times New Roman" pitchFamily="18" charset="0"/>
              </a:rPr>
              <a:t> альфа?</a:t>
            </a:r>
            <a:endParaRPr lang="ru-RU" sz="2800" dirty="0"/>
          </a:p>
        </p:txBody>
      </p:sp>
      <p:pic>
        <p:nvPicPr>
          <p:cNvPr id="13" name="Picture 2" descr="C:\Users\User\Desktop\image_5aa576de4290c2.968233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02" y="4721962"/>
            <a:ext cx="3200858" cy="2133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70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412776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9280"/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onstantia" panose="02030602050306030303" pitchFamily="18" charset="0"/>
              </a:rPr>
              <a:t>1. Освітня програма для дітей від 2 до 7 років «Дитина», ст. 356-363,  рекомендовано Міністерством освіти і науки України (лист МОН України № 1/11-4960 від 23.07.2020 р.)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332656"/>
            <a:ext cx="3934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>
                <a:solidFill>
                  <a:srgbClr val="FF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Використані джерела:</a:t>
            </a:r>
            <a:r>
              <a:rPr lang="uk-UA" sz="2800" b="1" i="1" dirty="0">
                <a:solidFill>
                  <a:srgbClr val="FF6600"/>
                </a:solidFill>
                <a:latin typeface="Times New Roman" panose="02020603050405020304" pitchFamily="18" charset="0"/>
                <a:ea typeface="Constantia" panose="02030602050306030303" pitchFamily="18" charset="0"/>
              </a:rPr>
              <a:t> </a:t>
            </a:r>
            <a:endParaRPr lang="ru-RU" sz="2800" i="1" dirty="0">
              <a:solidFill>
                <a:srgbClr val="FF66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780928"/>
            <a:ext cx="7570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9280"/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onstantia" panose="02030602050306030303" pitchFamily="18" charset="0"/>
              </a:rPr>
              <a:t>2. Методичні рекомендації до освітньої програми для дітей від 2 до 7 років «Дитина», ст. 36-53, 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42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698366" y="1708452"/>
            <a:ext cx="3108974" cy="1207509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6600"/>
                </a:solidFill>
              </a:rPr>
              <a:t>ДЯКУЮ ЗА УВАГУ!</a:t>
            </a: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14338" name="Picture 2" descr="Дитячий садочок №270 — Психічний розвиток дитини раннього та дошкільного  ві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40968"/>
            <a:ext cx="5884912" cy="294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04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Як правильно користуватися смартфонами наймолодшим: що можна, а що не  допустимо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C:\Users\User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290" y="1364248"/>
            <a:ext cx="4435252" cy="2952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planshetdity_a5e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36" y="896037"/>
            <a:ext cx="4240560" cy="2820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1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35772"/>
            <a:ext cx="4328619" cy="2676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267263"/>
            <a:ext cx="3844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>
                <a:solidFill>
                  <a:srgbClr val="E25B00"/>
                </a:solidFill>
                <a:latin typeface="Times New Roman" pitchFamily="18" charset="0"/>
                <a:cs typeface="Times New Roman" pitchFamily="18" charset="0"/>
              </a:rPr>
              <a:t>Діти покоління Альфа</a:t>
            </a:r>
            <a:endParaRPr lang="ru-RU" sz="2800" i="1" dirty="0">
              <a:solidFill>
                <a:srgbClr val="E25B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Поколение Альфа: кто они и в чём их особенности | Creativity Ukra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02" y="4351139"/>
            <a:ext cx="3376002" cy="2506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83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9" y="908720"/>
            <a:ext cx="4014038" cy="2639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8849" y="267263"/>
            <a:ext cx="3844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>
                <a:solidFill>
                  <a:srgbClr val="E25B00"/>
                </a:solidFill>
                <a:latin typeface="Times New Roman" pitchFamily="18" charset="0"/>
                <a:cs typeface="Times New Roman" pitchFamily="18" charset="0"/>
              </a:rPr>
              <a:t>Діти покоління Альфа</a:t>
            </a:r>
            <a:endParaRPr lang="ru-RU" sz="2800" i="1" dirty="0">
              <a:solidFill>
                <a:srgbClr val="E25B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Baby&amp;#39;s First Word is &amp;#39;Google&amp;#39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C:\Users\User\Desktop\google-baby-first-word-dad-2160x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652" y="1306030"/>
            <a:ext cx="4933785" cy="2743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baby photoshoot idea/baby photoshoot at home/google theme photoshoot - |  Newborn baby photoshoot, Monthly baby photos, Baby boy newborn photograp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44001"/>
            <a:ext cx="5787977" cy="2614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79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Новини - Дніпровська районна в місті Києві державна адміністраці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C:\Users\User\Desktop\1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92" y="1763529"/>
            <a:ext cx="5554063" cy="2841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1510" y="426692"/>
            <a:ext cx="602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i="1" dirty="0">
                <a:solidFill>
                  <a:srgbClr val="E25B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8000" b="1" i="1" dirty="0">
              <a:solidFill>
                <a:srgbClr val="E25B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8927" y="727605"/>
            <a:ext cx="602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dirty="0">
                <a:solidFill>
                  <a:srgbClr val="E25B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ru-RU" sz="8000" b="1" i="1" dirty="0">
              <a:solidFill>
                <a:srgbClr val="E25B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0740" y="393271"/>
            <a:ext cx="602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i="1" dirty="0">
                <a:solidFill>
                  <a:srgbClr val="E25B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8000" b="1" i="1" dirty="0">
              <a:solidFill>
                <a:srgbClr val="E25B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62660" y="169476"/>
            <a:ext cx="2643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>
                <a:solidFill>
                  <a:srgbClr val="E25B00"/>
                </a:solidFill>
                <a:latin typeface="Times New Roman" pitchFamily="18" charset="0"/>
                <a:cs typeface="Times New Roman" pitchFamily="18" charset="0"/>
              </a:rPr>
              <a:t>Теорія поколінь</a:t>
            </a:r>
            <a:endParaRPr lang="ru-RU" sz="2800" i="1" dirty="0">
              <a:solidFill>
                <a:srgbClr val="E25B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9639" y="1750131"/>
            <a:ext cx="23042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 діти покоління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Внуки та правнуки</a:t>
            </a:r>
          </a:p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поколінь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 descr="C:\Users\User\Desktop\1920x1152_0xac120003_188445236715994651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121" y="3789040"/>
            <a:ext cx="4192518" cy="2515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User\Desktop\614198b7372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174" y="4677600"/>
            <a:ext cx="3127721" cy="1954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24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584725"/>
            <a:ext cx="544084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Які вони, діти покоління Альфа?</a:t>
            </a:r>
          </a:p>
          <a:p>
            <a:pPr algn="ctr"/>
            <a:r>
              <a:rPr lang="uk-UA" sz="28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Слабкі сторони</a:t>
            </a:r>
            <a:endParaRPr lang="ru-RU" sz="2800" i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2433" y="2527534"/>
            <a:ext cx="14375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ліпов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мислення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8496" y="1412776"/>
            <a:ext cx="3279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Матеріальні цінності </a:t>
            </a:r>
          </a:p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сприймають як належне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85315" y="1371848"/>
            <a:ext cx="26869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Брак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дорослих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33299" y="2109515"/>
            <a:ext cx="16321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Нездатність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планувати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User\Desktop\20112020_ребено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471" y="2149797"/>
            <a:ext cx="3823659" cy="2288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blog_070519-16-05-00915501.jpeg.pagespeed.ce.ksO808osd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35" y="4149079"/>
            <a:ext cx="3349630" cy="2512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1607445198_S-kakogo-vozrasta-ostavlyayut-rebenka-odnogo-doma-priznaki-gotovnos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998" y="2881477"/>
            <a:ext cx="3138725" cy="2092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kl-pove-mislennya-scho-ce-take-v-psiholog-mislennya-suchasnih-shkolyar-v-plyusi-m-nusi-yak-pozbutisya-v-d-kl-povogo-mislennya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025" y="4438064"/>
            <a:ext cx="3576519" cy="2376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74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73445"/>
            <a:ext cx="18945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Залежність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технологій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812866"/>
            <a:ext cx="17250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Поверховість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143861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межами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віртуальн</a:t>
            </a:r>
            <a:r>
              <a:rPr lang="uk-UA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ої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реальні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 безсилі та безпомічні,</a:t>
            </a:r>
          </a:p>
          <a:p>
            <a:pPr algn="ctr"/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відчува</a:t>
            </a:r>
            <a:r>
              <a:rPr lang="uk-UA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ють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нудьгу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тривожність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гаджетів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584725"/>
            <a:ext cx="544084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Які вони, діти покоління Альфа?</a:t>
            </a:r>
          </a:p>
          <a:p>
            <a:pPr algn="ctr"/>
            <a:r>
              <a:rPr lang="uk-UA" sz="28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Слабкі сторони</a:t>
            </a:r>
            <a:endParaRPr lang="ru-RU" sz="2800" i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305908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легкістю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можуть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міняти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друзів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захоплення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User\Desktop\i75_ArticleImage_187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11287"/>
            <a:ext cx="3834045" cy="2300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rebenok_ubiraet3_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085" y="3766974"/>
            <a:ext cx="3256583" cy="2408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983" y="4367017"/>
            <a:ext cx="3146002" cy="2359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78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5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584725"/>
            <a:ext cx="544084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Які вони, діти покоління Альфа?</a:t>
            </a:r>
          </a:p>
          <a:p>
            <a:pPr algn="ctr"/>
            <a:r>
              <a:rPr lang="uk-UA" sz="28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Слабкі сторони</a:t>
            </a:r>
            <a:endParaRPr lang="ru-RU" sz="2800" i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628800"/>
            <a:ext cx="3274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Втрата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важливих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навичок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152107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Менше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пи</a:t>
            </a:r>
            <a:r>
              <a:rPr lang="uk-UA" sz="2000" b="1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шуть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від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руки і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гірше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це роблять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знижується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здатність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вчити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інформацію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напам'ять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2731" y="2636912"/>
            <a:ext cx="78962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Емоційна бідність через скорочення реальних контактів з людьми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08" y="3284984"/>
            <a:ext cx="3048000" cy="2524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33115" y="3284984"/>
            <a:ext cx="4098388" cy="2885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Як швидко вивчити вірш напам&amp;#39;ять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49080"/>
            <a:ext cx="3624776" cy="2381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27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584725"/>
            <a:ext cx="544084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Які вони, діти покоління Альфа?</a:t>
            </a:r>
          </a:p>
          <a:p>
            <a:pPr algn="ctr"/>
            <a:r>
              <a:rPr lang="uk-UA" sz="28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Сильні сторони</a:t>
            </a:r>
            <a:endParaRPr lang="ru-RU" sz="2800" i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7035" y="1716777"/>
            <a:ext cx="2915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сприйняття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16090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поглинають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рекордно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інформації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636912"/>
            <a:ext cx="1625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Мобільність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97311" y="249289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існує кордонів. </a:t>
            </a:r>
          </a:p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Їм притаманно  постійне переміщення. </a:t>
            </a:r>
          </a:p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Легкі на підйом людей.</a:t>
            </a:r>
          </a:p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Дуже люблять свободу.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46d6bb7-indyvidualne-navchannya-7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78" y="3195312"/>
            <a:ext cx="3235648" cy="2142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Батьки дітей з сусідніх громад платитимуть за навчання у школах і садках  Луць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92" y="4124110"/>
            <a:ext cx="3312368" cy="2285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Діти – квіти життя: тест про найменших | УманьNews.C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415" y="4653136"/>
            <a:ext cx="3658793" cy="2058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64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584725"/>
            <a:ext cx="544084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Які вони, діти покоління Альфа?</a:t>
            </a:r>
          </a:p>
          <a:p>
            <a:pPr algn="ctr"/>
            <a:r>
              <a:rPr lang="uk-UA" sz="28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Сильні сторони</a:t>
            </a:r>
            <a:endParaRPr lang="ru-RU" sz="2800" i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954560"/>
            <a:ext cx="3371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декількох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вимірах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0374" y="2860565"/>
            <a:ext cx="3067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Багатофункціональність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0374" y="3556148"/>
            <a:ext cx="3342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Відкритість, толерантність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4" descr="Покоління Альфа. Як вчити дітей, які не можуть зосередитись | INTBOA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1" name="Picture 5" descr="C:\Users\User\Desktop\augmented-reality-3468596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00" y="1538832"/>
            <a:ext cx="3462888" cy="2304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7" descr="Особенности поколения Альфа: современные дети новой формации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C:\Users\User\Desktop\Depositphotos_27865221_xl-2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149080"/>
            <a:ext cx="3455630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Як зрозуміти дітей покоління Альфа | Kite Украї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432" y="2756646"/>
            <a:ext cx="3268507" cy="2399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C:\Users\User\Desktop\5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70439"/>
            <a:ext cx="3266680" cy="2177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74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1030</TotalTime>
  <Words>363</Words>
  <Application>Microsoft Office PowerPoint</Application>
  <PresentationFormat>Экран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Franklin Gothic Book</vt:lpstr>
      <vt:lpstr>Franklin Gothic Medium</vt:lpstr>
      <vt:lpstr>Times New Roman</vt:lpstr>
      <vt:lpstr>Wingdings</vt:lpstr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100</cp:revision>
  <dcterms:created xsi:type="dcterms:W3CDTF">2021-11-02T12:06:25Z</dcterms:created>
  <dcterms:modified xsi:type="dcterms:W3CDTF">2021-11-22T14:28:07Z</dcterms:modified>
</cp:coreProperties>
</file>